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Moore" initials="R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F47F72-60DA-40DB-B7F7-A13A3EBA5DA6}" v="26" dt="2023-03-13T12:19:20.824"/>
    <p1510:client id="{9EBD2BDB-1D2C-B7A4-2CA2-E8D8F09F490D}" v="1" dt="2023-03-28T12:44:53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371287-D998-F609-FAA3-788D32D16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8E00E8F-E33D-DA89-9F89-6BA8CE4C3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897AC0-F611-3323-87C4-26D461AFE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A16E-0AAB-44BA-A3DC-5E1704FAF5D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10E2DE-BCD1-52A3-03AF-A271D4F45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DAEF07-7216-ABEA-83E7-1B92EA43B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070C-0D8F-48D4-9B6C-72B15789C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22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C7DDFD-BCDC-0DA3-0881-D3695984D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1B5ACF2-0649-E9AE-E3B5-DAF52E68A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711D6E-6EA1-6262-C465-6DBD65EA9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A16E-0AAB-44BA-A3DC-5E1704FAF5D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E9E24A-92F8-6D19-6BB8-1121EC938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02AFFA-5471-9CBB-E1EA-147E03D07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070C-0D8F-48D4-9B6C-72B15789C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239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435114E-B944-9C22-BF8E-91D84E841E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40B99CD-886A-8C62-6BAB-4BDE3C96E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B54961-3608-FF50-4E92-C44531EEF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A16E-0AAB-44BA-A3DC-5E1704FAF5D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3429DF-D910-9962-2805-0A548F85A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E9C53F-6B75-1937-FF3F-51D7004EA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070C-0D8F-48D4-9B6C-72B15789C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75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354ABF-B8E4-A461-09F2-93D62F1A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5A69CF-96B8-C22F-81E3-47E832CDA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00E7E8-FF81-1301-9DC3-079D3F22E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A16E-0AAB-44BA-A3DC-5E1704FAF5D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C418DD-D7C8-C845-80A5-D1CD491F6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62A27E-F08B-ED2B-682A-C4C6D967A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070C-0D8F-48D4-9B6C-72B15789C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10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4A132D-0812-6953-49E3-2518AA511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0B32BEC-54E1-7BDB-0EE1-D995CE0AF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30945F-8191-578D-BFA1-660484A80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A16E-0AAB-44BA-A3DC-5E1704FAF5D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9B828A-894E-0515-B3DF-6A1AA6606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686232-49BB-454D-8970-24C79EDAE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070C-0D8F-48D4-9B6C-72B15789C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04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CB0840-971C-27CA-80FF-B0F99973D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B1C2A9-7DF0-808D-F4BC-64C5AF6D5B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C490D8C-B5EE-2B9E-AF2C-DC2E2005D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3C25C43-96DE-2CE0-14E3-DCF8AAE23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A16E-0AAB-44BA-A3DC-5E1704FAF5D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844C5EB-113B-9BAF-EE1D-4D7391B84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A5B143B-F550-47E0-99CF-AC311404D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070C-0D8F-48D4-9B6C-72B15789C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40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D2FE1-30C1-E7C8-0B84-8EC22B32C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E17039D-AD90-8EE6-F9ED-D799EC2C6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83C5551-DE24-4E55-F8EA-E766765B1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9CE215B-C6AA-A9BC-FC20-53825AAA29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4E06DC3-B353-470A-C4CE-AA737A619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1E1EAF0-56DC-4D90-342A-17F5BA31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A16E-0AAB-44BA-A3DC-5E1704FAF5D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F3EE06D-2354-DC6F-28D8-F64283420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D4AAC5B-4D6F-DA83-075C-D61ACC71F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070C-0D8F-48D4-9B6C-72B15789C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44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1A77CB-A54C-3225-53D3-141BEABD2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2077379-953B-69FE-3604-2DAFCBC0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A16E-0AAB-44BA-A3DC-5E1704FAF5D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CFFBFC2-C374-2D2C-D751-9154F025B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67A8A8B-0725-5268-CFB8-BDB982741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070C-0D8F-48D4-9B6C-72B15789C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68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6F1F850-56BF-BC50-AE70-F0BAEB07F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A16E-0AAB-44BA-A3DC-5E1704FAF5D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DB989DC-DF04-B22E-D3E8-D94166236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04FAEBE-C377-280E-7B57-EB555215D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070C-0D8F-48D4-9B6C-72B15789C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3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C7ED48-3D0A-C489-0626-99B3CE780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D78C52-7AA6-88A7-15D5-BDF0D6AEF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A88C58B-4FCC-0024-5BEF-D1070BA2C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203DE58-FE6C-FFB3-C9C4-D55A16A7F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A16E-0AAB-44BA-A3DC-5E1704FAF5D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E0A076B-1C25-AE1D-2DA8-9A58588FC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BBBA12-F9CA-A1F6-E452-88AC5FD6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070C-0D8F-48D4-9B6C-72B15789C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82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CACFB7-75B8-7EAB-A636-C5C31BD2C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28B6E38-67A0-280B-6D5A-BDB2A6BBE3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D7E0506-69EA-3259-6E2D-629CA32FD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897BEA6-2416-D95E-6DB3-FD4BE6AAD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A16E-0AAB-44BA-A3DC-5E1704FAF5D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0F292A3-B1C1-D16B-B84B-D07A01E97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2B93BE1-34E9-4B40-E411-86FD996AD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070C-0D8F-48D4-9B6C-72B15789C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04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139DF5D-8AB6-7B93-DDA8-0B11A1996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4F8028A-90F7-8B4C-451A-F1AFCA697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A5D7FE-2C8B-A6F5-C4C8-6F8653DA6E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0A16E-0AAB-44BA-A3DC-5E1704FAF5D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CA8F1D-E6FD-2BD9-EB1D-1E56563E05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42801B-2EB6-A8DE-9C6B-1293DBA6CF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2070C-0D8F-48D4-9B6C-72B15789C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88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5ECD59F-354D-4E6A-BDBE-1042A62B8C4F}"/>
              </a:ext>
            </a:extLst>
          </p:cNvPr>
          <p:cNvSpPr txBox="1"/>
          <p:nvPr/>
        </p:nvSpPr>
        <p:spPr>
          <a:xfrm>
            <a:off x="950188" y="210795"/>
            <a:ext cx="8274771" cy="379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867" b="1" i="1" dirty="0">
                <a:latin typeface="Arial" panose="020B0604020202020204" pitchFamily="34" charset="0"/>
                <a:cs typeface="Arial" panose="020B0604020202020204" pitchFamily="34" charset="0"/>
              </a:rPr>
              <a:t>Βάλτε τον τίτλο της εργασίας σας εδώ</a:t>
            </a:r>
            <a:endParaRPr lang="en-US" sz="1867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8896619-6953-4449-9A3C-A61AD6AB2C79}"/>
              </a:ext>
            </a:extLst>
          </p:cNvPr>
          <p:cNvSpPr txBox="1"/>
          <p:nvPr/>
        </p:nvSpPr>
        <p:spPr>
          <a:xfrm>
            <a:off x="742252" y="701006"/>
            <a:ext cx="8998907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Όνοματεπώνυμο</a:t>
            </a:r>
            <a:r>
              <a:rPr lang="el-G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Συγγραφέα </a:t>
            </a:r>
            <a:r>
              <a:rPr lang="en-US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sz="1200" b="1" baseline="5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1200" b="1" dirty="0">
                <a:latin typeface="Arial" panose="020B0604020202020204" pitchFamily="34" charset="0"/>
                <a:cs typeface="Arial" panose="020B0604020202020204" pitchFamily="34" charset="0"/>
              </a:rPr>
              <a:t>Συγγραφέα 2</a:t>
            </a:r>
            <a:r>
              <a:rPr lang="el-GR" sz="1200" b="1" baseline="500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l-GR" sz="1200" b="1" dirty="0">
                <a:latin typeface="Arial" panose="020B0604020202020204" pitchFamily="34" charset="0"/>
                <a:cs typeface="Arial" panose="020B0604020202020204" pitchFamily="34" charset="0"/>
              </a:rPr>
              <a:t>, Συγγραφέα 3</a:t>
            </a:r>
            <a:r>
              <a:rPr lang="el-GR" sz="1200" b="1" baseline="500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l-GR" sz="1200" b="1" dirty="0">
                <a:latin typeface="Arial" panose="020B0604020202020204" pitchFamily="34" charset="0"/>
                <a:cs typeface="Arial" panose="020B0604020202020204" pitchFamily="34" charset="0"/>
              </a:rPr>
              <a:t>, Συγγραφέα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l-GR" sz="1200" b="1" baseline="500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κ.ο.κ.</a:t>
            </a:r>
            <a:r>
              <a:rPr lang="el-GR" sz="12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ctr"/>
            <a:endParaRPr lang="el-G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Βάλτε εδώ (με εισαγωγή αριθμημένου εκθέτη μετά τον κάθε συγγραφέα) την ιδιότητα του κάθε συγγραφέα και το χώρο/ίδρυμα προέλευσής του, όπως περιγράφεται παρακάτω &amp; υπογραμμίστε το όνομα του συγγραφέα που παρουσιάζει την εργασία </a:t>
            </a:r>
          </a:p>
          <a:p>
            <a:pPr algn="ctr"/>
            <a:endParaRPr lang="el-GR" sz="1000" b="1" baseline="5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000" baseline="50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l-GR" sz="1000" dirty="0">
                <a:latin typeface="Arial" panose="020B0604020202020204" pitchFamily="34" charset="0"/>
                <a:cs typeface="Arial" panose="020B0604020202020204" pitchFamily="34" charset="0"/>
              </a:rPr>
              <a:t>Προπτυχιακός φοιτητής, Τμήμα ……., Πανεπιστήμιο …….. </a:t>
            </a:r>
            <a:r>
              <a:rPr lang="el-GR" sz="1000" baseline="50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l-GR" sz="1000" dirty="0">
                <a:latin typeface="Arial" panose="020B0604020202020204" pitchFamily="34" charset="0"/>
                <a:cs typeface="Arial" panose="020B0604020202020204" pitchFamily="34" charset="0"/>
              </a:rPr>
              <a:t>Διδακτορικός φοιτητής, Τμήμα ……., Πανεπιστήμιο …….. </a:t>
            </a:r>
            <a:r>
              <a:rPr lang="el-GR" sz="1000" dirty="0" err="1">
                <a:latin typeface="Arial" panose="020B0604020202020204" pitchFamily="34" charset="0"/>
                <a:cs typeface="Arial" panose="020B0604020202020204" pitchFamily="34" charset="0"/>
              </a:rPr>
              <a:t>κ.ο.κ.</a:t>
            </a:r>
            <a:endParaRPr lang="el-G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E35B311-3C19-412C-ADE6-EB2E4158F366}"/>
              </a:ext>
            </a:extLst>
          </p:cNvPr>
          <p:cNvSpPr txBox="1"/>
          <p:nvPr/>
        </p:nvSpPr>
        <p:spPr>
          <a:xfrm>
            <a:off x="380772" y="1761683"/>
            <a:ext cx="3006240" cy="4376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l-GR" sz="1200" b="1" dirty="0">
                <a:latin typeface="Arial" panose="020B0604020202020204" pitchFamily="34" charset="0"/>
                <a:cs typeface="Arial" panose="020B0604020202020204" pitchFamily="34" charset="0"/>
              </a:rPr>
              <a:t>ΕΙΣΑΓΩΓΗ</a:t>
            </a:r>
          </a:p>
          <a:p>
            <a:pPr>
              <a:lnSpc>
                <a:spcPct val="120000"/>
              </a:lnSpc>
            </a:pPr>
            <a:r>
              <a:rPr lang="el-GR" sz="11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Εξηγήστε πολύ σύντομα και όσον το δυνατό πιο ξεκάθαρα γιατί η μελέτη σας είναι σημαντική. </a:t>
            </a:r>
            <a:endParaRPr lang="en-US" sz="11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l-GR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l-GR" sz="1200" b="1" dirty="0">
                <a:latin typeface="Arial" panose="020B0604020202020204" pitchFamily="34" charset="0"/>
                <a:cs typeface="Arial" panose="020B0604020202020204" pitchFamily="34" charset="0"/>
              </a:rPr>
              <a:t>ΕΘΟΔΟΣ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l-GR" sz="11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Όσο πιο κατατοπιστική</a:t>
            </a:r>
            <a:r>
              <a:rPr lang="en-US" sz="11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1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περιγραφή της μεθόδου, π.χ.</a:t>
            </a: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l-GR" sz="11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είδος μελέτης</a:t>
            </a: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l-GR" sz="11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δείγμα, κριτήρια εισαγωγής-αποκλεισμού, στρατολόγηση δείγματος κτλ.</a:t>
            </a: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l-GR" sz="11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Μέσα έκβασης</a:t>
            </a: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l-GR" sz="11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Διαδικασία μετρήσεων</a:t>
            </a: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l-GR" sz="11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Περιγραφές ομάδων /παρεμβάσεων κτλ. </a:t>
            </a: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l-GR" sz="11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Στατιστική ανάλυση </a:t>
            </a: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l-GR" sz="11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1386028-1715-44A1-A0E6-46B6D2DD5C9F}"/>
              </a:ext>
            </a:extLst>
          </p:cNvPr>
          <p:cNvSpPr txBox="1"/>
          <p:nvPr/>
        </p:nvSpPr>
        <p:spPr>
          <a:xfrm>
            <a:off x="3485357" y="3592358"/>
            <a:ext cx="4497355" cy="2714461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10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  <a:r>
              <a:rPr lang="el-GR" sz="110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παρουσίασης /συγγραφής: </a:t>
            </a:r>
            <a:endParaRPr lang="en-US" sz="1100" b="1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l-G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Κάθε αναρτημένη ανακοίνωση θα παρουσιαστεί προφορικά (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e-poster)</a:t>
            </a:r>
            <a:r>
              <a:rPr lang="el-G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με διάρκεια παρουσίασης </a:t>
            </a:r>
            <a:r>
              <a:rPr lang="el-G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μέχρι 3 λεπτά αυστηρά.</a:t>
            </a: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l-G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Μέγεθος γραμμάτων </a:t>
            </a:r>
            <a:r>
              <a:rPr lang="el-GR" sz="1100" dirty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l-G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(ή όσο χρειάζεται για να είναι ευανάγνωστη η διαφάνεια στην λειτουργία πλήρους οθόνης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l-GR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l-G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υλικό να είναι εύστοχο &amp; συνοπτικό, χωρίς να είναι φορτωμένο το 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e-poster</a:t>
            </a:r>
            <a:r>
              <a:rPr lang="el-G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να μην κουράσει τους αναγνώστες (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content → 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readers)</a:t>
            </a:r>
            <a:endParaRPr lang="el-GR" sz="11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l-G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παρουσίαση του e-</a:t>
            </a:r>
            <a:r>
              <a:rPr lang="el-G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</a:t>
            </a:r>
            <a:r>
              <a:rPr lang="el-G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μπορεί σε 1 έως 3 (αυστηρά) διαφάνειες, με μέγιστο χρόνο παρουσίασης τα 3 λεπτά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l-G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Μορφοποιήστε όπως θέλετε τ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e-poster</a:t>
            </a:r>
            <a:r>
              <a:rPr lang="el-G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(χρώμα, γραμματοσειρά κτλ.)</a:t>
            </a: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l-G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Μετά σβήστε τις οδηγίες αυτές από το </a:t>
            </a:r>
            <a:r>
              <a:rPr lang="el-G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πόστερ</a:t>
            </a:r>
            <a:r>
              <a:rPr lang="el-G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σας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l-GR" sz="11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9" name="TextBox 2"/>
          <p:cNvSpPr txBox="1">
            <a:spLocks noChangeArrowheads="1"/>
          </p:cNvSpPr>
          <p:nvPr/>
        </p:nvSpPr>
        <p:spPr bwMode="auto">
          <a:xfrm>
            <a:off x="8301168" y="5457180"/>
            <a:ext cx="3410796" cy="112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l-GR" sz="1200" b="1" dirty="0"/>
              <a:t>Υπεύθυνος επικοινωνίας: </a:t>
            </a:r>
            <a:r>
              <a:rPr lang="el-GR" sz="1100" i="1" dirty="0">
                <a:solidFill>
                  <a:schemeClr val="accent1">
                    <a:lumMod val="75000"/>
                  </a:schemeClr>
                </a:solidFill>
              </a:rPr>
              <a:t>Προσθέστε στοιχεία υπεύθυνου συγγραφέα /παρουσιαστή, διεύθυνση ηλεκτρονικού ταχυδρομείου. Θα μπορούσατε επίσης να παρέχετε έναν σύνδεσμο προς έναν </a:t>
            </a:r>
            <a:r>
              <a:rPr lang="el-GR" sz="1100" i="1" dirty="0" err="1">
                <a:solidFill>
                  <a:schemeClr val="accent1">
                    <a:lumMod val="75000"/>
                  </a:schemeClr>
                </a:solidFill>
              </a:rPr>
              <a:t>ιστότοπο</a:t>
            </a:r>
            <a:r>
              <a:rPr lang="el-GR" sz="1100" i="1" dirty="0">
                <a:solidFill>
                  <a:schemeClr val="accent1">
                    <a:lumMod val="75000"/>
                  </a:schemeClr>
                </a:solidFill>
              </a:rPr>
              <a:t> που φιλοξενεί περισσότερους πόρους του θέματός σας, μια διεύθυνση συνδέσμου ή έναν κωδικό QR.</a:t>
            </a:r>
            <a:endParaRPr lang="en-GB" altLang="en-US" sz="11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A64B266-1070-4AB4-A476-919F552DD5CF}"/>
              </a:ext>
            </a:extLst>
          </p:cNvPr>
          <p:cNvSpPr txBox="1"/>
          <p:nvPr/>
        </p:nvSpPr>
        <p:spPr>
          <a:xfrm>
            <a:off x="3540965" y="1973149"/>
            <a:ext cx="4166121" cy="1675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l-GR" sz="1200" b="1" dirty="0">
                <a:latin typeface="Arial" panose="020B0604020202020204" pitchFamily="34" charset="0"/>
                <a:cs typeface="Arial" panose="020B0604020202020204" pitchFamily="34" charset="0"/>
              </a:rPr>
              <a:t>ΑΠΟΤΕΛΕΣΜΑΤΑ</a:t>
            </a:r>
          </a:p>
          <a:p>
            <a:pPr>
              <a:lnSpc>
                <a:spcPct val="120000"/>
              </a:lnSpc>
            </a:pPr>
            <a:endParaRPr lang="el-GR" sz="106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l-GR" sz="1067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Γράψτε εδώ τα αποτελέσματα </a:t>
            </a:r>
          </a:p>
          <a:p>
            <a:pPr>
              <a:lnSpc>
                <a:spcPct val="120000"/>
              </a:lnSpc>
            </a:pPr>
            <a:endParaRPr lang="el-GR" sz="1067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l-GR" sz="1067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Προσθέσετε Γραφήματα/πίνακες με </a:t>
            </a:r>
            <a:r>
              <a:rPr lang="el-GR" sz="1067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τα πιο σημαντικά αποτελέσματα μόνο</a:t>
            </a:r>
          </a:p>
          <a:p>
            <a:pPr>
              <a:lnSpc>
                <a:spcPct val="120000"/>
              </a:lnSpc>
            </a:pPr>
            <a:endParaRPr lang="el-GR" sz="106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10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804C7A5-FEA2-4AD6-B0E9-2F499EDE7440}"/>
              </a:ext>
            </a:extLst>
          </p:cNvPr>
          <p:cNvSpPr txBox="1"/>
          <p:nvPr/>
        </p:nvSpPr>
        <p:spPr>
          <a:xfrm>
            <a:off x="8343997" y="2112075"/>
            <a:ext cx="3190419" cy="2906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l-GR" sz="1200" b="1" dirty="0">
                <a:latin typeface="Arial" panose="020B0604020202020204" pitchFamily="34" charset="0"/>
                <a:cs typeface="Arial" panose="020B0604020202020204" pitchFamily="34" charset="0"/>
              </a:rPr>
              <a:t>ΣΥΖΗΤΗΣΗ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1067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Βασικά σημεία συζήτησης-σύγκρισης με διεθνή βιβλιογραφία /κλινική σημασία μελέτης κτλ.</a:t>
            </a:r>
          </a:p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1067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Προσθέστε αν τα αποτελέσματα σας μπορούν να γενικευτούν /περιορισμούς μελέτης κτλ.</a:t>
            </a:r>
          </a:p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l-GR" sz="1067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l-GR" sz="1067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l-GR" sz="1200" b="1" dirty="0">
                <a:latin typeface="Arial" panose="020B0604020202020204" pitchFamily="34" charset="0"/>
                <a:cs typeface="Arial" panose="020B0604020202020204" pitchFamily="34" charset="0"/>
              </a:rPr>
              <a:t>ΣΥΜΠΕΡΑΣΜΑΤΑ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1067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Προσθέστε τα συμπεράσματα της μελέτης σας</a:t>
            </a:r>
          </a:p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l-GR" sz="1067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l-GR" sz="1067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l-GR" sz="1067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l-GR" sz="1200" b="1" dirty="0">
                <a:latin typeface="Arial" panose="020B0604020202020204" pitchFamily="34" charset="0"/>
                <a:cs typeface="Arial" panose="020B0604020202020204" pitchFamily="34" charset="0"/>
              </a:rPr>
              <a:t>ΑΝΑΦΟΡΕΣ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1067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Μέχρι 3 αναφορές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008F84FA-7032-4EF4-B9EC-2451729AE0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6566" y="210795"/>
            <a:ext cx="1975636" cy="125168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FC0EC6C-E86D-95FC-4170-289F28A5F048}"/>
              </a:ext>
            </a:extLst>
          </p:cNvPr>
          <p:cNvSpPr txBox="1"/>
          <p:nvPr/>
        </p:nvSpPr>
        <p:spPr>
          <a:xfrm>
            <a:off x="508692" y="210795"/>
            <a:ext cx="1320108" cy="2462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1000" b="1" i="1" dirty="0"/>
              <a:t>Λογότυπο ιδρύματος </a:t>
            </a:r>
          </a:p>
        </p:txBody>
      </p:sp>
    </p:spTree>
    <p:extLst>
      <p:ext uri="{BB962C8B-B14F-4D97-AF65-F5344CB8AC3E}">
        <p14:creationId xmlns:p14="http://schemas.microsoft.com/office/powerpoint/2010/main" val="2833426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1b0433-a531-441e-a57a-d7dfdbd16bab">
      <Terms xmlns="http://schemas.microsoft.com/office/infopath/2007/PartnerControls"/>
    </lcf76f155ced4ddcb4097134ff3c332f>
    <TaxCatchAll xmlns="c8cc0759-2779-4f37-a4ce-41bcbf368f4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1285B1139ADA43A5FDBD06AACC27BE" ma:contentTypeVersion="16" ma:contentTypeDescription="Create a new document." ma:contentTypeScope="" ma:versionID="02382a90bfd9cda77b0053646cdfd0a2">
  <xsd:schema xmlns:xsd="http://www.w3.org/2001/XMLSchema" xmlns:xs="http://www.w3.org/2001/XMLSchema" xmlns:p="http://schemas.microsoft.com/office/2006/metadata/properties" xmlns:ns2="861b0433-a531-441e-a57a-d7dfdbd16bab" xmlns:ns3="c8cc0759-2779-4f37-a4ce-41bcbf368f4b" targetNamespace="http://schemas.microsoft.com/office/2006/metadata/properties" ma:root="true" ma:fieldsID="2d50f94ef45bdd336ae4f147a41fbc04" ns2:_="" ns3:_="">
    <xsd:import namespace="861b0433-a531-441e-a57a-d7dfdbd16bab"/>
    <xsd:import namespace="c8cc0759-2779-4f37-a4ce-41bcbf368f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b0433-a531-441e-a57a-d7dfdbd16b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9c69e03-6b7e-4f40-bee0-8f3f36f3656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c0759-2779-4f37-a4ce-41bcbf368f4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81dbc3b-0b83-4edf-b7c4-2e3741b27152}" ma:internalName="TaxCatchAll" ma:showField="CatchAllData" ma:web="c8cc0759-2779-4f37-a4ce-41bcbf368f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B14CA8-AB11-4AFF-B430-584E876F104D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861b0433-a531-441e-a57a-d7dfdbd16bab"/>
    <ds:schemaRef ds:uri="http://schemas.openxmlformats.org/package/2006/metadata/core-properties"/>
    <ds:schemaRef ds:uri="http://www.w3.org/XML/1998/namespace"/>
    <ds:schemaRef ds:uri="http://purl.org/dc/terms/"/>
    <ds:schemaRef ds:uri="c8cc0759-2779-4f37-a4ce-41bcbf368f4b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609074F-1CEC-44B1-AD6F-EB75186960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b0433-a531-441e-a57a-d7dfdbd16bab"/>
    <ds:schemaRef ds:uri="c8cc0759-2779-4f37-a4ce-41bcbf368f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20CB09-AB5A-4C64-9A1F-672A07B319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336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Tracy Bury</dc:creator>
  <cp:lastModifiedBy>MARIA</cp:lastModifiedBy>
  <cp:revision>43</cp:revision>
  <dcterms:created xsi:type="dcterms:W3CDTF">2023-01-24T17:36:01Z</dcterms:created>
  <dcterms:modified xsi:type="dcterms:W3CDTF">2025-04-22T07:28:57Z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0x0101000E1285B1139ADA43A5FDBD06AACC27BE</vt:lpwstr>
  </property>
  <property fmtid="{D5CDD505-2E9C-101B-9397-08002B2CF9AE}" pid="3" name="MediaServiceImageTags">
    <vt:lpwstr/>
  </property>
</Properties>
</file>